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0" r:id="rId1"/>
  </p:sldMasterIdLst>
  <p:sldIdLst>
    <p:sldId id="256" r:id="rId2"/>
    <p:sldId id="259" r:id="rId3"/>
    <p:sldId id="257" r:id="rId4"/>
    <p:sldId id="258"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94644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21718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105159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671428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92125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4927066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993876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33898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53442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63317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3940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8594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39308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928731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047384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3/29/2022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81813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3/29/2022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16877175"/>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4000">
              <a:schemeClr val="bg2">
                <a:tint val="90000"/>
                <a:satMod val="92000"/>
                <a:lumMod val="120000"/>
              </a:schemeClr>
            </a:gs>
            <a:gs pos="100000">
              <a:schemeClr val="accent2"/>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1949824"/>
            <a:ext cx="11672047" cy="3634379"/>
          </a:xfrm>
        </p:spPr>
        <p:txBody>
          <a:bodyPr/>
          <a:lstStyle/>
          <a:p>
            <a:r>
              <a:rPr lang="en-US" dirty="0">
                <a:solidFill>
                  <a:schemeClr val="tx1"/>
                </a:solidFill>
              </a:rPr>
              <a:t>Baobab Winter Donation Drive</a:t>
            </a:r>
          </a:p>
        </p:txBody>
      </p:sp>
      <p:sp>
        <p:nvSpPr>
          <p:cNvPr id="3" name="Subtitle 2"/>
          <p:cNvSpPr>
            <a:spLocks noGrp="1"/>
          </p:cNvSpPr>
          <p:nvPr>
            <p:ph type="subTitle" idx="1"/>
          </p:nvPr>
        </p:nvSpPr>
        <p:spPr>
          <a:xfrm>
            <a:off x="993590" y="5584204"/>
            <a:ext cx="8825658" cy="861420"/>
          </a:xfrm>
        </p:spPr>
        <p:txBody>
          <a:bodyPr>
            <a:normAutofit/>
          </a:bodyPr>
          <a:lstStyle/>
          <a:p>
            <a:r>
              <a:rPr lang="en-US" sz="2400" dirty="0">
                <a:solidFill>
                  <a:srgbClr val="FF0000"/>
                </a:solidFill>
              </a:rPr>
              <a:t>Lets Spread Warmth to the Needy</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42792" y="1949823"/>
            <a:ext cx="3806889" cy="277146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793936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Distribution</a:t>
            </a:r>
          </a:p>
        </p:txBody>
      </p:sp>
      <p:sp>
        <p:nvSpPr>
          <p:cNvPr id="3" name="Content Placeholder 2"/>
          <p:cNvSpPr>
            <a:spLocks noGrp="1"/>
          </p:cNvSpPr>
          <p:nvPr>
            <p:ph idx="1"/>
          </p:nvPr>
        </p:nvSpPr>
        <p:spPr/>
        <p:txBody>
          <a:bodyPr/>
          <a:lstStyle/>
          <a:p>
            <a:r>
              <a:rPr lang="en-US" dirty="0"/>
              <a:t>Post the collection process ,distribution dates which will be announced per distribution </a:t>
            </a:r>
          </a:p>
          <a:p>
            <a:r>
              <a:rPr lang="en-US" dirty="0"/>
              <a:t>The distribution process will take place between April –June 2022</a:t>
            </a:r>
          </a:p>
          <a:p>
            <a:r>
              <a:rPr lang="en-US" dirty="0"/>
              <a:t>The items will be delivered at the beneficiaries physical address</a:t>
            </a:r>
          </a:p>
          <a:p>
            <a:r>
              <a:rPr lang="en-US" dirty="0"/>
              <a:t>The distribution locations: informal settlements within Tshwane </a:t>
            </a:r>
          </a:p>
          <a:p>
            <a:endParaRPr lang="en-US" dirty="0"/>
          </a:p>
          <a:p>
            <a:endParaRPr lang="en-US" dirty="0"/>
          </a:p>
        </p:txBody>
      </p:sp>
    </p:spTree>
    <p:extLst>
      <p:ext uri="{BB962C8B-B14F-4D97-AF65-F5344CB8AC3E}">
        <p14:creationId xmlns:p14="http://schemas.microsoft.com/office/powerpoint/2010/main" val="2995142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Ts &amp; Cs to be a beneficiary </a:t>
            </a:r>
          </a:p>
        </p:txBody>
      </p:sp>
      <p:sp>
        <p:nvSpPr>
          <p:cNvPr id="3" name="Content Placeholder 2"/>
          <p:cNvSpPr>
            <a:spLocks noGrp="1"/>
          </p:cNvSpPr>
          <p:nvPr>
            <p:ph idx="1"/>
          </p:nvPr>
        </p:nvSpPr>
        <p:spPr>
          <a:xfrm>
            <a:off x="1103312" y="1390919"/>
            <a:ext cx="10127065" cy="4481848"/>
          </a:xfrm>
        </p:spPr>
        <p:txBody>
          <a:bodyPr/>
          <a:lstStyle/>
          <a:p>
            <a:r>
              <a:rPr lang="en-US" dirty="0"/>
              <a:t>Must be a south African Citizen </a:t>
            </a:r>
          </a:p>
          <a:p>
            <a:r>
              <a:rPr lang="en-US" dirty="0"/>
              <a:t>Must be unemployed </a:t>
            </a:r>
          </a:p>
          <a:p>
            <a:r>
              <a:rPr lang="en-US" dirty="0"/>
              <a:t>The bread winner earns an income less than R5000 p/m</a:t>
            </a:r>
          </a:p>
          <a:p>
            <a:r>
              <a:rPr lang="en-US" dirty="0"/>
              <a:t>The bread winner is deceased/ insufficient means available</a:t>
            </a:r>
          </a:p>
          <a:p>
            <a:r>
              <a:rPr lang="en-US" dirty="0"/>
              <a:t>The household is not receiving any assistance from any other organization </a:t>
            </a:r>
          </a:p>
          <a:p>
            <a:r>
              <a:rPr lang="en-US" dirty="0"/>
              <a:t>At least have Children living in the house and supported by income specified </a:t>
            </a:r>
          </a:p>
          <a:p>
            <a:r>
              <a:rPr lang="en-US" dirty="0"/>
              <a:t>Must Reside within the following locations: </a:t>
            </a:r>
            <a:r>
              <a:rPr lang="en-US" dirty="0" err="1"/>
              <a:t>Mamelodi</a:t>
            </a:r>
            <a:r>
              <a:rPr lang="en-US" dirty="0"/>
              <a:t> , </a:t>
            </a:r>
            <a:r>
              <a:rPr lang="en-US" dirty="0" err="1"/>
              <a:t>Atteridgeville</a:t>
            </a:r>
            <a:r>
              <a:rPr lang="en-US" dirty="0"/>
              <a:t>  , Soshanguve ,</a:t>
            </a:r>
            <a:r>
              <a:rPr lang="en-US" dirty="0" err="1"/>
              <a:t>Mabopane</a:t>
            </a:r>
            <a:r>
              <a:rPr lang="en-US" dirty="0"/>
              <a:t>, Ga-Rankuwa</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22624901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6000">
              <a:schemeClr val="bg1"/>
            </a:gs>
            <a:gs pos="0">
              <a:schemeClr val="accent1"/>
            </a:gs>
            <a:gs pos="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Who is Baobab Networking Center?</a:t>
            </a:r>
          </a:p>
        </p:txBody>
      </p:sp>
      <p:sp>
        <p:nvSpPr>
          <p:cNvPr id="3" name="Content Placeholder 2"/>
          <p:cNvSpPr>
            <a:spLocks noGrp="1"/>
          </p:cNvSpPr>
          <p:nvPr>
            <p:ph idx="1"/>
          </p:nvPr>
        </p:nvSpPr>
        <p:spPr>
          <a:xfrm>
            <a:off x="646112" y="2052918"/>
            <a:ext cx="11099420" cy="4618338"/>
          </a:xfrm>
        </p:spPr>
        <p:txBody>
          <a:bodyPr>
            <a:normAutofit/>
          </a:bodyPr>
          <a:lstStyle/>
          <a:p>
            <a:r>
              <a:rPr lang="en-US" sz="2400" dirty="0"/>
              <a:t>Baobab networking center is  an NPO, established in 2017(REGNO:200/002). The center  aims its focus on technology awareness, poverty  alleviation ,health related awareness issues, skills development , supporting school uniform and equipment in immensely disadvantaged communities such as : Deep Rural, Informal settlements and farm schools.</a:t>
            </a:r>
          </a:p>
          <a:p>
            <a:r>
              <a:rPr lang="en-US" sz="2400" dirty="0"/>
              <a:t>The center aims to bring to hope to the young citizens and families in the disadvantaged communities.</a:t>
            </a:r>
          </a:p>
          <a:p>
            <a:r>
              <a:rPr lang="en-US" sz="2400" dirty="0"/>
              <a:t>We are associated with sponsors  and partners that will support in making a difference in the disadvantaged areas through ICT initiative and poverty alleviation.</a:t>
            </a:r>
          </a:p>
        </p:txBody>
      </p:sp>
    </p:spTree>
    <p:extLst>
      <p:ext uri="{BB962C8B-B14F-4D97-AF65-F5344CB8AC3E}">
        <p14:creationId xmlns:p14="http://schemas.microsoft.com/office/powerpoint/2010/main" val="256336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The Project Background</a:t>
            </a:r>
          </a:p>
        </p:txBody>
      </p:sp>
      <p:sp>
        <p:nvSpPr>
          <p:cNvPr id="3" name="Content Placeholder 2"/>
          <p:cNvSpPr>
            <a:spLocks noGrp="1"/>
          </p:cNvSpPr>
          <p:nvPr>
            <p:ph idx="1"/>
          </p:nvPr>
        </p:nvSpPr>
        <p:spPr>
          <a:xfrm>
            <a:off x="1103312" y="1853248"/>
            <a:ext cx="10474795" cy="4727856"/>
          </a:xfrm>
        </p:spPr>
        <p:txBody>
          <a:bodyPr>
            <a:normAutofit/>
          </a:bodyPr>
          <a:lstStyle/>
          <a:p>
            <a:r>
              <a:rPr lang="en-US" sz="2400" dirty="0"/>
              <a:t> Our observation is that most citizens have no access to basic infrastructure which is essential for economic growth and development. The rural areas in South Africa exist below maintenance levels and remain underprivileged.</a:t>
            </a:r>
          </a:p>
          <a:p>
            <a:r>
              <a:rPr lang="en-US" sz="2400" dirty="0"/>
              <a:t> With this project that we will be running  we will be able to assist where applicable in support of the needy. Our project aims to bridge the gap by providing basic resources to the  needy residing in the  hard to reach communities.</a:t>
            </a:r>
          </a:p>
          <a:p>
            <a:r>
              <a:rPr lang="en-US" sz="2400" dirty="0"/>
              <a:t> This project commences from April to June 2022 </a:t>
            </a:r>
          </a:p>
          <a:p>
            <a:r>
              <a:rPr lang="en-US" sz="2400" dirty="0"/>
              <a:t>We as baobab will be collecting monetary and non-monetary donations to give back to the needy. </a:t>
            </a:r>
          </a:p>
        </p:txBody>
      </p:sp>
    </p:spTree>
    <p:extLst>
      <p:ext uri="{BB962C8B-B14F-4D97-AF65-F5344CB8AC3E}">
        <p14:creationId xmlns:p14="http://schemas.microsoft.com/office/powerpoint/2010/main" val="2153207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How we are collecting the donations?</a:t>
            </a:r>
          </a:p>
        </p:txBody>
      </p:sp>
      <p:sp>
        <p:nvSpPr>
          <p:cNvPr id="3" name="Content Placeholder 2"/>
          <p:cNvSpPr>
            <a:spLocks noGrp="1"/>
          </p:cNvSpPr>
          <p:nvPr>
            <p:ph idx="1"/>
          </p:nvPr>
        </p:nvSpPr>
        <p:spPr>
          <a:xfrm>
            <a:off x="1976736" y="2073215"/>
            <a:ext cx="8915400" cy="3777622"/>
          </a:xfrm>
        </p:spPr>
        <p:txBody>
          <a:bodyPr>
            <a:normAutofit fontScale="92500"/>
          </a:bodyPr>
          <a:lstStyle/>
          <a:p>
            <a:pPr>
              <a:buFont typeface="Wingdings" panose="05000000000000000000" pitchFamily="2" charset="2"/>
              <a:buChar char="v"/>
            </a:pPr>
            <a:r>
              <a:rPr lang="en-US" sz="2400" dirty="0"/>
              <a:t>We will be collecting Donations from individuals, enterprises and cooperates. The donations will be in a form off:</a:t>
            </a:r>
          </a:p>
          <a:p>
            <a:pPr>
              <a:buFont typeface="Wingdings" panose="05000000000000000000" pitchFamily="2" charset="2"/>
              <a:buChar char="v"/>
            </a:pPr>
            <a:r>
              <a:rPr lang="en-US" sz="2400" dirty="0"/>
              <a:t>Clothing</a:t>
            </a:r>
          </a:p>
          <a:p>
            <a:pPr>
              <a:buFont typeface="Wingdings" panose="05000000000000000000" pitchFamily="2" charset="2"/>
              <a:buChar char="v"/>
            </a:pPr>
            <a:r>
              <a:rPr lang="en-US" sz="2400" dirty="0"/>
              <a:t>Blankets</a:t>
            </a:r>
          </a:p>
          <a:p>
            <a:pPr>
              <a:buFont typeface="Wingdings" panose="05000000000000000000" pitchFamily="2" charset="2"/>
              <a:buChar char="v"/>
            </a:pPr>
            <a:r>
              <a:rPr lang="en-US" sz="2400" dirty="0"/>
              <a:t>Food parcels</a:t>
            </a:r>
          </a:p>
          <a:p>
            <a:pPr>
              <a:buFont typeface="Wingdings" panose="05000000000000000000" pitchFamily="2" charset="2"/>
              <a:buChar char="v"/>
            </a:pPr>
            <a:r>
              <a:rPr lang="en-US" sz="2400" dirty="0"/>
              <a:t>Sanitary towels</a:t>
            </a:r>
          </a:p>
          <a:p>
            <a:pPr>
              <a:buFont typeface="Wingdings" panose="05000000000000000000" pitchFamily="2" charset="2"/>
              <a:buChar char="v"/>
            </a:pPr>
            <a:r>
              <a:rPr lang="en-US" sz="2400" dirty="0"/>
              <a:t>Toiletries.</a:t>
            </a:r>
          </a:p>
          <a:p>
            <a:pPr marL="0" indent="0">
              <a:buNone/>
            </a:pPr>
            <a:r>
              <a:rPr lang="en-US" sz="2400" dirty="0"/>
              <a:t>See the Happy box for more info. </a:t>
            </a:r>
          </a:p>
          <a:p>
            <a:endParaRPr lang="en-US" sz="2400" dirty="0"/>
          </a:p>
        </p:txBody>
      </p:sp>
    </p:spTree>
    <p:extLst>
      <p:ext uri="{BB962C8B-B14F-4D97-AF65-F5344CB8AC3E}">
        <p14:creationId xmlns:p14="http://schemas.microsoft.com/office/powerpoint/2010/main" val="4007738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Project Execution </a:t>
            </a:r>
          </a:p>
        </p:txBody>
      </p:sp>
      <p:sp>
        <p:nvSpPr>
          <p:cNvPr id="3" name="Content Placeholder 2"/>
          <p:cNvSpPr>
            <a:spLocks noGrp="1"/>
          </p:cNvSpPr>
          <p:nvPr>
            <p:ph idx="1"/>
          </p:nvPr>
        </p:nvSpPr>
        <p:spPr>
          <a:xfrm>
            <a:off x="901521" y="1661376"/>
            <a:ext cx="10341735" cy="3837903"/>
          </a:xfrm>
        </p:spPr>
        <p:txBody>
          <a:bodyPr>
            <a:normAutofit/>
          </a:bodyPr>
          <a:lstStyle/>
          <a:p>
            <a:pPr>
              <a:buFont typeface="Wingdings" panose="05000000000000000000" pitchFamily="2" charset="2"/>
              <a:buChar char="q"/>
            </a:pPr>
            <a:r>
              <a:rPr lang="en-US" sz="3200" dirty="0"/>
              <a:t>Step1- Creating awareness </a:t>
            </a:r>
          </a:p>
          <a:p>
            <a:pPr>
              <a:buFont typeface="Wingdings" panose="05000000000000000000" pitchFamily="2" charset="2"/>
              <a:buChar char="q"/>
            </a:pPr>
            <a:r>
              <a:rPr lang="en-US" sz="3200" dirty="0"/>
              <a:t>Step 2- Market Research</a:t>
            </a:r>
          </a:p>
          <a:p>
            <a:pPr>
              <a:buFont typeface="Wingdings" panose="05000000000000000000" pitchFamily="2" charset="2"/>
              <a:buChar char="q"/>
            </a:pPr>
            <a:r>
              <a:rPr lang="en-US" sz="3200" dirty="0"/>
              <a:t>Step 3- Data Collection</a:t>
            </a:r>
          </a:p>
          <a:p>
            <a:pPr>
              <a:buFont typeface="Wingdings" panose="05000000000000000000" pitchFamily="2" charset="2"/>
              <a:buChar char="q"/>
            </a:pPr>
            <a:r>
              <a:rPr lang="en-US" sz="3200" dirty="0"/>
              <a:t>Step 4-Marketing</a:t>
            </a:r>
          </a:p>
          <a:p>
            <a:pPr>
              <a:buFont typeface="Wingdings" panose="05000000000000000000" pitchFamily="2" charset="2"/>
              <a:buChar char="q"/>
            </a:pPr>
            <a:r>
              <a:rPr lang="en-US" sz="3200" dirty="0"/>
              <a:t>Step 5-Collecting Donations and Sponsorships</a:t>
            </a:r>
          </a:p>
          <a:p>
            <a:pPr>
              <a:buFont typeface="Wingdings" panose="05000000000000000000" pitchFamily="2" charset="2"/>
              <a:buChar char="q"/>
            </a:pPr>
            <a:r>
              <a:rPr lang="en-US" sz="3200" dirty="0"/>
              <a:t>Step 6- Distribution</a:t>
            </a:r>
          </a:p>
          <a:p>
            <a:pPr>
              <a:buFont typeface="Wingdings" panose="05000000000000000000" pitchFamily="2" charset="2"/>
              <a:buChar char="q"/>
            </a:pPr>
            <a:endParaRPr lang="en-US" sz="3200" dirty="0"/>
          </a:p>
          <a:p>
            <a:pPr>
              <a:buFont typeface="Wingdings" panose="05000000000000000000" pitchFamily="2" charset="2"/>
              <a:buChar char="q"/>
            </a:pPr>
            <a:endParaRPr lang="en-US" sz="3200" dirty="0"/>
          </a:p>
        </p:txBody>
      </p:sp>
    </p:spTree>
    <p:extLst>
      <p:ext uri="{BB962C8B-B14F-4D97-AF65-F5344CB8AC3E}">
        <p14:creationId xmlns:p14="http://schemas.microsoft.com/office/powerpoint/2010/main" val="923810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Creating Awareness </a:t>
            </a:r>
          </a:p>
        </p:txBody>
      </p:sp>
      <p:sp>
        <p:nvSpPr>
          <p:cNvPr id="3" name="Content Placeholder 2"/>
          <p:cNvSpPr>
            <a:spLocks noGrp="1"/>
          </p:cNvSpPr>
          <p:nvPr>
            <p:ph idx="1"/>
          </p:nvPr>
        </p:nvSpPr>
        <p:spPr/>
        <p:txBody>
          <a:bodyPr>
            <a:normAutofit/>
          </a:bodyPr>
          <a:lstStyle/>
          <a:p>
            <a:r>
              <a:rPr lang="en-US" sz="2400" dirty="0"/>
              <a:t>We are creating an awareness to inform people about the project we will be running to:</a:t>
            </a:r>
          </a:p>
          <a:p>
            <a:r>
              <a:rPr lang="en-US" sz="2400" dirty="0"/>
              <a:t>Expand our initiative to the public.</a:t>
            </a:r>
          </a:p>
          <a:p>
            <a:r>
              <a:rPr lang="en-US" sz="2400" dirty="0"/>
              <a:t>Build our network.</a:t>
            </a:r>
          </a:p>
          <a:p>
            <a:r>
              <a:rPr lang="en-US" sz="2400" dirty="0"/>
              <a:t>Receive support from the public in the form of donations and sponsorships.</a:t>
            </a:r>
          </a:p>
          <a:p>
            <a:r>
              <a:rPr lang="en-US" sz="2400" dirty="0"/>
              <a:t>Reach out the needy</a:t>
            </a:r>
          </a:p>
        </p:txBody>
      </p:sp>
    </p:spTree>
    <p:extLst>
      <p:ext uri="{BB962C8B-B14F-4D97-AF65-F5344CB8AC3E}">
        <p14:creationId xmlns:p14="http://schemas.microsoft.com/office/powerpoint/2010/main" val="3528824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Data Collection(Market Research)</a:t>
            </a:r>
          </a:p>
        </p:txBody>
      </p:sp>
      <p:sp>
        <p:nvSpPr>
          <p:cNvPr id="3" name="Content Placeholder 2"/>
          <p:cNvSpPr>
            <a:spLocks noGrp="1"/>
          </p:cNvSpPr>
          <p:nvPr>
            <p:ph idx="1"/>
          </p:nvPr>
        </p:nvSpPr>
        <p:spPr/>
        <p:txBody>
          <a:bodyPr>
            <a:normAutofit/>
          </a:bodyPr>
          <a:lstStyle/>
          <a:p>
            <a:r>
              <a:rPr lang="en-US" sz="2400" dirty="0"/>
              <a:t>We will be utilizing social media to collect all the necessary information and data </a:t>
            </a:r>
          </a:p>
          <a:p>
            <a:r>
              <a:rPr lang="en-US" sz="2400" dirty="0"/>
              <a:t>The information and data  collected will be on identifying the potential beneficiaries with protocol to the terms and conditions applied</a:t>
            </a:r>
          </a:p>
          <a:p>
            <a:r>
              <a:rPr lang="en-US" sz="2400" dirty="0"/>
              <a:t>We will also be utilizing telephonic communication to engage further with the potential beneficiaries.</a:t>
            </a:r>
          </a:p>
          <a:p>
            <a:pPr marL="0" indent="0">
              <a:buNone/>
            </a:pPr>
            <a:r>
              <a:rPr lang="en-US" sz="2400" dirty="0"/>
              <a:t> </a:t>
            </a:r>
          </a:p>
        </p:txBody>
      </p:sp>
    </p:spTree>
    <p:extLst>
      <p:ext uri="{BB962C8B-B14F-4D97-AF65-F5344CB8AC3E}">
        <p14:creationId xmlns:p14="http://schemas.microsoft.com/office/powerpoint/2010/main" val="2984896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Marketing </a:t>
            </a:r>
          </a:p>
        </p:txBody>
      </p:sp>
      <p:sp>
        <p:nvSpPr>
          <p:cNvPr id="3" name="Content Placeholder 2"/>
          <p:cNvSpPr>
            <a:spLocks noGrp="1"/>
          </p:cNvSpPr>
          <p:nvPr>
            <p:ph idx="1"/>
          </p:nvPr>
        </p:nvSpPr>
        <p:spPr/>
        <p:txBody>
          <a:bodyPr/>
          <a:lstStyle/>
          <a:p>
            <a:pPr marL="0" indent="0">
              <a:buNone/>
            </a:pPr>
            <a:r>
              <a:rPr lang="en-US" dirty="0"/>
              <a:t>Our posters will be advertised through social media platforms: </a:t>
            </a:r>
          </a:p>
          <a:p>
            <a:pPr marL="0" indent="0">
              <a:buNone/>
            </a:pPr>
            <a:r>
              <a:rPr lang="en-US" dirty="0">
                <a:solidFill>
                  <a:srgbClr val="FF0000"/>
                </a:solidFill>
              </a:rPr>
              <a:t>Inbound marketing </a:t>
            </a:r>
            <a:r>
              <a:rPr lang="en-US" dirty="0"/>
              <a:t>:</a:t>
            </a:r>
          </a:p>
          <a:p>
            <a:pPr>
              <a:buFont typeface="Wingdings" panose="05000000000000000000" pitchFamily="2" charset="2"/>
              <a:buChar char="q"/>
            </a:pPr>
            <a:r>
              <a:rPr lang="en-US" dirty="0"/>
              <a:t>Facebook</a:t>
            </a:r>
          </a:p>
          <a:p>
            <a:pPr>
              <a:buFont typeface="Wingdings" panose="05000000000000000000" pitchFamily="2" charset="2"/>
              <a:buChar char="q"/>
            </a:pPr>
            <a:r>
              <a:rPr lang="en-US" dirty="0"/>
              <a:t>LinkedIn</a:t>
            </a:r>
          </a:p>
          <a:p>
            <a:pPr>
              <a:buFont typeface="Wingdings" panose="05000000000000000000" pitchFamily="2" charset="2"/>
              <a:buChar char="q"/>
            </a:pPr>
            <a:r>
              <a:rPr lang="en-US" dirty="0"/>
              <a:t>Instagram</a:t>
            </a:r>
          </a:p>
          <a:p>
            <a:pPr>
              <a:buFont typeface="Wingdings" panose="05000000000000000000" pitchFamily="2" charset="2"/>
              <a:buChar char="q"/>
            </a:pPr>
            <a:r>
              <a:rPr lang="en-US" dirty="0"/>
              <a:t>Email</a:t>
            </a:r>
          </a:p>
          <a:p>
            <a:pPr>
              <a:buFont typeface="Wingdings" panose="05000000000000000000" pitchFamily="2" charset="2"/>
              <a:buChar char="q"/>
            </a:pPr>
            <a:r>
              <a:rPr lang="en-US" dirty="0"/>
              <a:t>Telephone </a:t>
            </a:r>
          </a:p>
          <a:p>
            <a:pPr marL="0" indent="0">
              <a:buNone/>
            </a:pPr>
            <a:r>
              <a:rPr lang="en-US" dirty="0">
                <a:solidFill>
                  <a:srgbClr val="FF0000"/>
                </a:solidFill>
              </a:rPr>
              <a:t>Outbound marketing:</a:t>
            </a:r>
          </a:p>
          <a:p>
            <a:pPr>
              <a:buFont typeface="Wingdings" panose="05000000000000000000" pitchFamily="2" charset="2"/>
              <a:buChar char="q"/>
            </a:pPr>
            <a:r>
              <a:rPr lang="en-US" dirty="0"/>
              <a:t>Distribution of the pamphlets in the public spaces</a:t>
            </a:r>
          </a:p>
        </p:txBody>
      </p:sp>
    </p:spTree>
    <p:extLst>
      <p:ext uri="{BB962C8B-B14F-4D97-AF65-F5344CB8AC3E}">
        <p14:creationId xmlns:p14="http://schemas.microsoft.com/office/powerpoint/2010/main" val="296107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Collecting Donations and Sponsorships </a:t>
            </a:r>
          </a:p>
        </p:txBody>
      </p:sp>
      <p:sp>
        <p:nvSpPr>
          <p:cNvPr id="3" name="Content Placeholder 2"/>
          <p:cNvSpPr>
            <a:spLocks noGrp="1"/>
          </p:cNvSpPr>
          <p:nvPr>
            <p:ph idx="1"/>
          </p:nvPr>
        </p:nvSpPr>
        <p:spPr/>
        <p:txBody>
          <a:bodyPr/>
          <a:lstStyle/>
          <a:p>
            <a:r>
              <a:rPr lang="en-US" dirty="0"/>
              <a:t>Our Centre's banking details will be made accessible for monetary sponsorships and donations</a:t>
            </a:r>
          </a:p>
          <a:p>
            <a:r>
              <a:rPr lang="en-US" dirty="0">
                <a:solidFill>
                  <a:srgbClr val="FF0000"/>
                </a:solidFill>
              </a:rPr>
              <a:t>The Happy Box</a:t>
            </a:r>
            <a:r>
              <a:rPr lang="en-US" dirty="0">
                <a:solidFill>
                  <a:srgbClr val="FFFF00"/>
                </a:solidFill>
              </a:rPr>
              <a:t>:</a:t>
            </a:r>
          </a:p>
          <a:p>
            <a:r>
              <a:rPr lang="en-US" dirty="0"/>
              <a:t>In the happy box the donors will be inserting the listed donation items: clothing, blankets, food, parcels and etc.</a:t>
            </a:r>
          </a:p>
          <a:p>
            <a:r>
              <a:rPr lang="en-US" dirty="0"/>
              <a:t>These happy boxes will be made available at the retail stores that we will be partnering with or alternatively the donation items can be collected at the donors  door steps or dropped off at our center </a:t>
            </a:r>
          </a:p>
          <a:p>
            <a:r>
              <a:rPr lang="en-US" dirty="0"/>
              <a:t>These details will be included on the marketing material.</a:t>
            </a:r>
            <a:br>
              <a:rPr lang="en-US" dirty="0"/>
            </a:br>
            <a:endParaRPr lang="en-US" dirty="0"/>
          </a:p>
        </p:txBody>
      </p:sp>
    </p:spTree>
    <p:extLst>
      <p:ext uri="{BB962C8B-B14F-4D97-AF65-F5344CB8AC3E}">
        <p14:creationId xmlns:p14="http://schemas.microsoft.com/office/powerpoint/2010/main" val="1257280379"/>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227</TotalTime>
  <Words>637</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Wingdings</vt:lpstr>
      <vt:lpstr>Wingdings 3</vt:lpstr>
      <vt:lpstr>Wisp</vt:lpstr>
      <vt:lpstr>Baobab Winter Donation Drive</vt:lpstr>
      <vt:lpstr>Who is Baobab Networking Center?</vt:lpstr>
      <vt:lpstr>The Project Background</vt:lpstr>
      <vt:lpstr>How we are collecting the donations?</vt:lpstr>
      <vt:lpstr>Project Execution </vt:lpstr>
      <vt:lpstr>Creating Awareness </vt:lpstr>
      <vt:lpstr>Data Collection(Market Research)</vt:lpstr>
      <vt:lpstr>Marketing </vt:lpstr>
      <vt:lpstr>Collecting Donations and Sponsorships </vt:lpstr>
      <vt:lpstr>Distribution</vt:lpstr>
      <vt:lpstr>Ts &amp; Cs to be a beneficiary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Baobab Winter Donation Drive</dc:title>
  <dc:creator>Windows User</dc:creator>
  <cp:lastModifiedBy>Vuyo  Zamxaka</cp:lastModifiedBy>
  <cp:revision>31</cp:revision>
  <dcterms:created xsi:type="dcterms:W3CDTF">2022-03-30T15:32:01Z</dcterms:created>
  <dcterms:modified xsi:type="dcterms:W3CDTF">2022-03-29T14:22:26Z</dcterms:modified>
</cp:coreProperties>
</file>