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08" r:id="rId11"/>
    <p:sldId id="314" r:id="rId12"/>
    <p:sldId id="315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789" y="639097"/>
            <a:ext cx="5736566" cy="3494791"/>
          </a:xfrm>
        </p:spPr>
        <p:txBody>
          <a:bodyPr>
            <a:normAutofit/>
          </a:bodyPr>
          <a:lstStyle/>
          <a:p>
            <a:r>
              <a:rPr lang="en-GB" sz="5400" dirty="0"/>
              <a:t>The Relationship Between Bullying and Suicide: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1789" y="4451386"/>
            <a:ext cx="5227311" cy="123861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What We Know and What it Means for Schools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EFF1B-B648-4A40-95C5-18A4A0141F9E}"/>
              </a:ext>
            </a:extLst>
          </p:cNvPr>
          <p:cNvSpPr txBox="1"/>
          <p:nvPr/>
        </p:nvSpPr>
        <p:spPr>
          <a:xfrm>
            <a:off x="319177" y="612475"/>
            <a:ext cx="106018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+mj-lt"/>
              </a:rPr>
              <a:t>THANK YOU FOR BEING WITH US TODAY</a:t>
            </a:r>
          </a:p>
          <a:p>
            <a:pPr algn="ctr"/>
            <a:endParaRPr lang="en-ZA" sz="2400" dirty="0">
              <a:latin typeface="+mj-lt"/>
            </a:endParaRPr>
          </a:p>
          <a:p>
            <a:pPr algn="ctr"/>
            <a:r>
              <a:rPr lang="en-ZA" sz="2400" dirty="0">
                <a:latin typeface="+mj-lt"/>
              </a:rPr>
              <a:t>NEED ANY HELP CONTACT YOU NEW BEST FRIEND BUDDY:</a:t>
            </a:r>
          </a:p>
          <a:p>
            <a:pPr algn="ctr"/>
            <a:endParaRPr lang="en-ZA" sz="2400" dirty="0">
              <a:latin typeface="+mj-lt"/>
            </a:endParaRPr>
          </a:p>
          <a:p>
            <a:pPr algn="ctr"/>
            <a:r>
              <a:rPr lang="en-ZA" sz="2400" dirty="0">
                <a:latin typeface="+mj-lt"/>
              </a:rPr>
              <a:t>081 2828 917</a:t>
            </a:r>
          </a:p>
          <a:p>
            <a:endParaRPr lang="en-ZA" sz="2400" dirty="0">
              <a:latin typeface="+mj-lt"/>
            </a:endParaRPr>
          </a:p>
          <a:p>
            <a:r>
              <a:rPr lang="en-ZA" sz="2400" b="1" dirty="0">
                <a:solidFill>
                  <a:srgbClr val="FF0000"/>
                </a:solidFill>
                <a:latin typeface="+mj-lt"/>
              </a:rPr>
              <a:t>OTHER NUMBERS TO CONTACT: </a:t>
            </a:r>
          </a:p>
          <a:p>
            <a:endParaRPr lang="en-ZA" sz="2400" dirty="0">
              <a:latin typeface="+mj-lt"/>
            </a:endParaRPr>
          </a:p>
          <a:p>
            <a:r>
              <a:rPr lang="en-ZA" sz="2400" dirty="0">
                <a:latin typeface="+mj-lt"/>
              </a:rPr>
              <a:t>POLICE                   10111</a:t>
            </a:r>
          </a:p>
          <a:p>
            <a:r>
              <a:rPr lang="en-ZA" sz="2400" dirty="0">
                <a:latin typeface="+mj-lt"/>
              </a:rPr>
              <a:t>GBV                          0800 428 428</a:t>
            </a:r>
          </a:p>
          <a:p>
            <a:r>
              <a:rPr lang="en-ZA" sz="2400" dirty="0">
                <a:latin typeface="+mj-lt"/>
              </a:rPr>
              <a:t>NETCARE              911</a:t>
            </a:r>
          </a:p>
          <a:p>
            <a:r>
              <a:rPr lang="en-ZA" sz="2400" dirty="0">
                <a:latin typeface="+mj-lt"/>
              </a:rPr>
              <a:t>EMS                          10177</a:t>
            </a:r>
          </a:p>
          <a:p>
            <a:r>
              <a:rPr lang="en-ZA" sz="2400" dirty="0">
                <a:latin typeface="+mj-lt"/>
              </a:rPr>
              <a:t>CHILDLINE           0800 555 55</a:t>
            </a:r>
          </a:p>
          <a:p>
            <a:r>
              <a:rPr lang="en-ZA" sz="2400" dirty="0">
                <a:latin typeface="+mj-lt"/>
              </a:rPr>
              <a:t>SUICIDE                  0800 567 567</a:t>
            </a:r>
          </a:p>
        </p:txBody>
      </p:sp>
    </p:spTree>
    <p:extLst>
      <p:ext uri="{BB962C8B-B14F-4D97-AF65-F5344CB8AC3E}">
        <p14:creationId xmlns:p14="http://schemas.microsoft.com/office/powerpoint/2010/main" val="379336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9D7A-ED65-4BC8-84AB-05FAE98E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                         </a:t>
            </a:r>
            <a:r>
              <a:rPr lang="en-ZA" b="1" dirty="0">
                <a:solidFill>
                  <a:srgbClr val="FF0000"/>
                </a:solidFill>
              </a:rPr>
              <a:t>What is Bullying?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C660-2718-4170-A01B-E2144981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5816"/>
            <a:ext cx="10058400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Bullying is a repeated violent behaviour where one person (or group of people) intentionally intimidates, abuses, or forces an individual with the intention to hurt that person physically or emotionally.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Many young people can be unkind to each other during adolescence as they perfect social skills and grow into adults.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While these interactions are unpleasant, there is a clear line between conflict and bullying. Incidents of bullying must include all 3 of these characteristics: 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2033E-CEEF-4D92-9145-B3A704152369}"/>
              </a:ext>
            </a:extLst>
          </p:cNvPr>
          <p:cNvSpPr txBox="1"/>
          <p:nvPr/>
        </p:nvSpPr>
        <p:spPr>
          <a:xfrm>
            <a:off x="8035306" y="4948382"/>
            <a:ext cx="4218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Power imbalance</a:t>
            </a:r>
            <a:r>
              <a:rPr lang="en-ZA" sz="2400" dirty="0"/>
              <a:t>: </a:t>
            </a:r>
          </a:p>
          <a:p>
            <a:r>
              <a:rPr lang="en-GB" dirty="0"/>
              <a:t>the person bullying has more physical or</a:t>
            </a:r>
          </a:p>
          <a:p>
            <a:r>
              <a:rPr lang="en-GB" dirty="0"/>
              <a:t>social power than the child or children being bullied.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5E9AC-41B6-44A8-BD88-9BC7F56F9B71}"/>
              </a:ext>
            </a:extLst>
          </p:cNvPr>
          <p:cNvSpPr txBox="1"/>
          <p:nvPr/>
        </p:nvSpPr>
        <p:spPr>
          <a:xfrm>
            <a:off x="122495" y="4870111"/>
            <a:ext cx="29817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</a:rPr>
              <a:t>Intentional: </a:t>
            </a:r>
          </a:p>
          <a:p>
            <a:r>
              <a:rPr lang="en-GB" dirty="0"/>
              <a:t>the behaviour was aggressive </a:t>
            </a:r>
          </a:p>
          <a:p>
            <a:r>
              <a:rPr lang="en-GB" dirty="0"/>
              <a:t>and a deliberate attempt to </a:t>
            </a:r>
          </a:p>
          <a:p>
            <a:r>
              <a:rPr lang="en-GB" dirty="0"/>
              <a:t>hurt another person.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A70E7-CBCC-4C2F-AFCE-0988A089853F}"/>
              </a:ext>
            </a:extLst>
          </p:cNvPr>
          <p:cNvSpPr txBox="1"/>
          <p:nvPr/>
        </p:nvSpPr>
        <p:spPr>
          <a:xfrm>
            <a:off x="3430439" y="4948382"/>
            <a:ext cx="4218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C000"/>
                </a:solidFill>
              </a:rPr>
              <a:t>Repeated</a:t>
            </a:r>
            <a:r>
              <a:rPr lang="en-ZA" sz="2400" dirty="0"/>
              <a:t>: </a:t>
            </a:r>
          </a:p>
          <a:p>
            <a:r>
              <a:rPr lang="en-GB" dirty="0"/>
              <a:t>these aggressive actions occur repeatedly over time to the same person or group of people.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675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3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22821-1A65-429D-9935-B6F50ADEC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8" r="1" b="7969"/>
          <a:stretch/>
        </p:blipFill>
        <p:spPr>
          <a:xfrm>
            <a:off x="-32" y="10"/>
            <a:ext cx="8081485" cy="491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3E5C0E-1632-4FB2-8060-3039442F3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7" r="-1" b="14563"/>
          <a:stretch/>
        </p:blipFill>
        <p:spPr>
          <a:xfrm>
            <a:off x="8160307" y="-975"/>
            <a:ext cx="4034999" cy="241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D5D5A-DC67-4B50-9EF4-1C7D36D57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88"/>
          <a:stretch/>
        </p:blipFill>
        <p:spPr>
          <a:xfrm>
            <a:off x="8160307" y="2503258"/>
            <a:ext cx="4031693" cy="241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Rectangle 41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682AB-A70A-4580-B3F2-B6BF241EF2BE}"/>
              </a:ext>
            </a:extLst>
          </p:cNvPr>
          <p:cNvSpPr txBox="1"/>
          <p:nvPr/>
        </p:nvSpPr>
        <p:spPr>
          <a:xfrm>
            <a:off x="828675" y="5120639"/>
            <a:ext cx="7137263" cy="128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BULLYING</a:t>
            </a:r>
          </a:p>
        </p:txBody>
      </p:sp>
      <p:cxnSp>
        <p:nvCxnSpPr>
          <p:cNvPr id="50" name="Straight Connector 43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73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28268C-7895-4E30-AAED-8F27438AFAC3}"/>
              </a:ext>
            </a:extLst>
          </p:cNvPr>
          <p:cNvSpPr txBox="1"/>
          <p:nvPr/>
        </p:nvSpPr>
        <p:spPr>
          <a:xfrm>
            <a:off x="181156" y="2108201"/>
            <a:ext cx="7353492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Bullying almost always takes an emotional toll upon the child being bullied, but the actions that constitute bullying vary. There are four types of bullying: 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bullying such as kicking or pushing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Verbal bullying such as name-calling or yelling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Relational bullying such as excluding or rumor-spreading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Cyberbullying which involves sending hurtful messages over digital devices like computers and cell phones.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F5276-7529-4A37-AB6B-ECC383A1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2" y="2378280"/>
            <a:ext cx="3375958" cy="349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43807-5921-4244-96C6-80542FE6D839}"/>
              </a:ext>
            </a:extLst>
          </p:cNvPr>
          <p:cNvSpPr txBox="1"/>
          <p:nvPr/>
        </p:nvSpPr>
        <p:spPr>
          <a:xfrm>
            <a:off x="948906" y="1207156"/>
            <a:ext cx="1061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LET'S DO ROLE PLAY- HOW DO YOU UNDERSTAND BULLYING</a:t>
            </a:r>
          </a:p>
        </p:txBody>
      </p:sp>
    </p:spTree>
    <p:extLst>
      <p:ext uri="{BB962C8B-B14F-4D97-AF65-F5344CB8AC3E}">
        <p14:creationId xmlns:p14="http://schemas.microsoft.com/office/powerpoint/2010/main" val="418633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F516-14AC-4075-B1DB-FAB93BE6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solidFill>
                  <a:srgbClr val="FFC000"/>
                </a:solidFill>
              </a:rPr>
              <a:t>Who is at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F610-2CE4-4E80-8C2E-3FCE01F3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young people are in danger of being bullied at some point during their adolescence—but there are certain populations at greater risk. </a:t>
            </a:r>
          </a:p>
          <a:p>
            <a:r>
              <a:rPr lang="en-ZA" b="1" dirty="0">
                <a:solidFill>
                  <a:srgbClr val="FF0000"/>
                </a:solidFill>
              </a:rPr>
              <a:t>      Depending on the environment</a:t>
            </a:r>
            <a:r>
              <a:rPr lang="en-GB" b="1" dirty="0">
                <a:solidFill>
                  <a:srgbClr val="FF0000"/>
                </a:solidFill>
              </a:rPr>
              <a:t>some groups—such as youth who are perceived</a:t>
            </a:r>
            <a:endParaRPr lang="en-ZA" b="1" dirty="0">
              <a:solidFill>
                <a:srgbClr val="FF0000"/>
              </a:solidFill>
            </a:endParaRPr>
          </a:p>
          <a:p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EB478-F218-4E1D-85BE-A7091D9438B0}"/>
              </a:ext>
            </a:extLst>
          </p:cNvPr>
          <p:cNvSpPr txBox="1"/>
          <p:nvPr/>
        </p:nvSpPr>
        <p:spPr>
          <a:xfrm>
            <a:off x="552191" y="353159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LGBTQI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7EAC1-44C3-407C-BCEE-20AFB8D4BE3F}"/>
              </a:ext>
            </a:extLst>
          </p:cNvPr>
          <p:cNvSpPr txBox="1"/>
          <p:nvPr/>
        </p:nvSpPr>
        <p:spPr>
          <a:xfrm>
            <a:off x="4489188" y="4403337"/>
            <a:ext cx="115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DISABLED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155AD-FB4E-4409-90C7-2B8A2B3DA191}"/>
              </a:ext>
            </a:extLst>
          </p:cNvPr>
          <p:cNvSpPr txBox="1"/>
          <p:nvPr/>
        </p:nvSpPr>
        <p:spPr>
          <a:xfrm>
            <a:off x="10516032" y="3328488"/>
            <a:ext cx="115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SOCIALLY ISOLATED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D84E9-D4F9-4394-9A37-C23B3876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5" y="4097963"/>
            <a:ext cx="3459193" cy="23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F7DD4-8BE2-46C7-BA2F-996AB052F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51"/>
          <a:stretch/>
        </p:blipFill>
        <p:spPr>
          <a:xfrm>
            <a:off x="5600088" y="3924005"/>
            <a:ext cx="2715776" cy="231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C5B75-129A-472D-92BE-68F2FAF61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74" y="3837074"/>
            <a:ext cx="2907101" cy="248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194F104-3201-40F9-8440-1694D988455C}"/>
              </a:ext>
            </a:extLst>
          </p:cNvPr>
          <p:cNvCxnSpPr/>
          <p:nvPr/>
        </p:nvCxnSpPr>
        <p:spPr>
          <a:xfrm>
            <a:off x="4848045" y="4772669"/>
            <a:ext cx="1000664" cy="4832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B11334D-D7AB-4A71-91C7-E5B432905B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99623" y="3843696"/>
            <a:ext cx="12700" cy="521235"/>
          </a:xfrm>
          <a:prstGeom prst="bentConnector4">
            <a:avLst>
              <a:gd name="adj1" fmla="val -1800000"/>
              <a:gd name="adj2" fmla="val 93857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B4D35E4-3A28-4718-B7C2-35136BC603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876014" y="3900928"/>
            <a:ext cx="797394" cy="34195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8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086F-A001-4F34-8256-C32E4C6D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What are the 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2F81-B01C-49AB-9CE7-279708E4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2108201"/>
            <a:ext cx="10767491" cy="376089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Youth who are bullied are more likely to suffer from the following: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Depression, anxiety, eating disorders, and thoughts of suicide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Health issues like headaches, sleep problems, abdominal pain, bed-wetting, and fatigue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Academic issues including poor attendance, low test scores, and increased dropout rates</a:t>
            </a:r>
          </a:p>
          <a:p>
            <a:pPr marL="0" indent="0">
              <a:buNone/>
            </a:pPr>
            <a:r>
              <a:rPr lang="en-ZA" sz="3000" b="1" dirty="0">
                <a:solidFill>
                  <a:srgbClr val="FF0000"/>
                </a:solidFill>
              </a:rPr>
              <a:t>Youth who bully: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Are at greater risk of smoking tobacco and drinking alcohol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Perform poorly in school and have a poor perception of school environment or life itself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Are more likely to become involved in criminal activity and to experience psychiatric disorders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834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71B432-77CC-4BFF-B107-F00873733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970"/>
          <a:stretch/>
        </p:blipFill>
        <p:spPr>
          <a:xfrm>
            <a:off x="645764" y="1434311"/>
            <a:ext cx="3294253" cy="3967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33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cope with Bullying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6232CA-8CE2-4573-9A81-FEDB76F9B18D}"/>
              </a:ext>
            </a:extLst>
          </p:cNvPr>
          <p:cNvSpPr txBox="1"/>
          <p:nvPr/>
        </p:nvSpPr>
        <p:spPr>
          <a:xfrm>
            <a:off x="4858327" y="2505068"/>
            <a:ext cx="7327987" cy="3836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>
                <a:solidFill>
                  <a:srgbClr val="FFFFFF"/>
                </a:solidFill>
              </a:rPr>
              <a:t>AS A STUDENT: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5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victim must know that fighting back will not solve the problem or make him/her feel better.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Remember you are not the problem, the bully is.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You have the right to feel safe and secure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Instead of ignoring the bully, tell him/her to stop and walk away.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Always tell an adult you can trust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If you find it difficult to say what happened, write it down on a paper and give it to an adult that you trust.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If you see someone being bullied, report it to the nearest adult. </a:t>
            </a: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FE926-9CBC-4592-97E1-9F260BC55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2" t="5031" r="9242" b="6860"/>
          <a:stretch/>
        </p:blipFill>
        <p:spPr>
          <a:xfrm>
            <a:off x="175491" y="498762"/>
            <a:ext cx="3528291" cy="533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141A2D-B7AE-4115-A5D0-A79B27C270E2}"/>
              </a:ext>
            </a:extLst>
          </p:cNvPr>
          <p:cNvSpPr txBox="1"/>
          <p:nvPr/>
        </p:nvSpPr>
        <p:spPr>
          <a:xfrm>
            <a:off x="4017818" y="146649"/>
            <a:ext cx="7749309" cy="5629989"/>
          </a:xfrm>
          <a:prstGeom prst="heptagon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</a:rPr>
              <a:t>AS A PARENT: </a:t>
            </a:r>
          </a:p>
          <a:p>
            <a:endParaRPr lang="en-ZA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Do not ask, “why didn’t you defend yourself?”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Do not as your child to fight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Do not tell him/her, “Don’t Worry”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Do not ask a lot of questions, but try to listen more.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Assure him/her that it is the bully that has the problem, not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Offer your child some options, if he’s confronted by the bully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If the bullying continues, talk to the school principal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Encourage your child to have a positive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Encourage your child  to make friends at school</a:t>
            </a:r>
          </a:p>
        </p:txBody>
      </p:sp>
    </p:spTree>
    <p:extLst>
      <p:ext uri="{BB962C8B-B14F-4D97-AF65-F5344CB8AC3E}">
        <p14:creationId xmlns:p14="http://schemas.microsoft.com/office/powerpoint/2010/main" val="30776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61A15-C11D-4AAA-B481-B888EDD73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7" r="13629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A5E9D-68C9-423F-BA66-0C3732C0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097" y="1561381"/>
            <a:ext cx="7436499" cy="43077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ZA" sz="2400" b="1" dirty="0">
                <a:solidFill>
                  <a:srgbClr val="7030A0"/>
                </a:solidFill>
              </a:rPr>
              <a:t>AS TEACHERS: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1700" dirty="0"/>
              <a:t>Understand that parents are also under pressure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1700" dirty="0"/>
              <a:t>Get the full story from the victim, do not question him/her like an investigator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1700" dirty="0"/>
              <a:t>Explain that the school understands and  will take action as soon as possible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1700" dirty="0"/>
              <a:t>Get ready to take immediate action if the victim is in danger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1700" dirty="0"/>
              <a:t>Explain the school’s policy on ballism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1700" dirty="0"/>
              <a:t>Avoid blaming the bully’s attitude, and emphasise the positive aspects of the bully</a:t>
            </a:r>
          </a:p>
        </p:txBody>
      </p:sp>
    </p:spTree>
    <p:extLst>
      <p:ext uri="{BB962C8B-B14F-4D97-AF65-F5344CB8AC3E}">
        <p14:creationId xmlns:p14="http://schemas.microsoft.com/office/powerpoint/2010/main" val="37692826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{0269C14C-E84E-4188-BE27-E2124B1307FE}tf11437505_win32</Template>
  <TotalTime>4902</TotalTime>
  <Words>711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 Pro Cond Light</vt:lpstr>
      <vt:lpstr>Speak Pro</vt:lpstr>
      <vt:lpstr>Wingdings</vt:lpstr>
      <vt:lpstr>RetrospectVTI</vt:lpstr>
      <vt:lpstr>The Relationship Between Bullying and Suicide:</vt:lpstr>
      <vt:lpstr>                          What is Bullying? </vt:lpstr>
      <vt:lpstr>PowerPoint Presentation</vt:lpstr>
      <vt:lpstr>PowerPoint Presentation</vt:lpstr>
      <vt:lpstr>Who is at risk?</vt:lpstr>
      <vt:lpstr>What are the results?</vt:lpstr>
      <vt:lpstr>How to cope with Bullying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Relationship Between Bullying and Suicide:</dc:title>
  <dc:creator>Innovative Knowledge Worx</dc:creator>
  <cp:lastModifiedBy>Vuyo  Zamxaka</cp:lastModifiedBy>
  <cp:revision>5</cp:revision>
  <dcterms:created xsi:type="dcterms:W3CDTF">2022-02-16T11:09:50Z</dcterms:created>
  <dcterms:modified xsi:type="dcterms:W3CDTF">2022-03-07T11:42:32Z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